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Quicksand"/>
      <p:bold r:id="rId22"/>
    </p:embeddedFont>
    <p:embeddedFont>
      <p:font typeface="Shrikhand"/>
      <p:regular r:id="rId23"/>
    </p:embeddedFont>
    <p:embeddedFont>
      <p:font typeface="Quicksand Medium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ibQ2bmVJVPdh9L64hD6/yCJU7R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Quicksand-bold.fntdata"/><Relationship Id="rId21" Type="http://schemas.openxmlformats.org/officeDocument/2006/relationships/slide" Target="slides/slide16.xml"/><Relationship Id="rId24" Type="http://schemas.openxmlformats.org/officeDocument/2006/relationships/font" Target="fonts/QuicksandMedium-regular.fntdata"/><Relationship Id="rId23" Type="http://schemas.openxmlformats.org/officeDocument/2006/relationships/font" Target="fonts/Shrikha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Quicksand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hyperlink" Target="http://www.yeah.ngo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JOBYzXpvKGQ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CF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86" name="Google Shape;86;p1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Lekcja: 10 min podcast + 30 min rozmowa</a:t>
              </a:r>
              <a:endParaRPr/>
            </a:p>
          </p:txBody>
        </p:sp>
      </p:grpSp>
      <p:sp>
        <p:nvSpPr>
          <p:cNvPr id="87" name="Google Shape;87;p1"/>
          <p:cNvSpPr txBox="1"/>
          <p:nvPr/>
        </p:nvSpPr>
        <p:spPr>
          <a:xfrm>
            <a:off x="1325880" y="2004822"/>
            <a:ext cx="15635783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Bez filtrów</a:t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3C6CA8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89" name="Google Shape;89;p1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91" name="Google Shape;91;p1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6916103" y="2323186"/>
            <a:ext cx="10156050" cy="5640627"/>
          </a:xfrm>
          <a:custGeom>
            <a:rect b="b" l="l" r="r" t="t"/>
            <a:pathLst>
              <a:path extrusionOk="0" h="5640627" w="10156050">
                <a:moveTo>
                  <a:pt x="0" y="0"/>
                </a:moveTo>
                <a:lnTo>
                  <a:pt x="10156050" y="0"/>
                </a:lnTo>
                <a:lnTo>
                  <a:pt x="10156050" y="5640628"/>
                </a:lnTo>
                <a:lnTo>
                  <a:pt x="0" y="5640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4046" l="-2982" r="-3578" t="-47818"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1325880" y="4738497"/>
            <a:ext cx="15635783" cy="2673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Rozmowa </a:t>
            </a:r>
            <a:endParaRPr/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o niepełnosprawności</a:t>
            </a:r>
            <a:endParaRPr/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na podstawie historii </a:t>
            </a:r>
            <a:endParaRPr/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Szymona Andrejczuka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6CA8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9638325" y="476655"/>
            <a:ext cx="8781645" cy="8781645"/>
          </a:xfrm>
          <a:custGeom>
            <a:rect b="b" l="l" r="r" t="t"/>
            <a:pathLst>
              <a:path extrusionOk="0" h="8781645" w="8781645">
                <a:moveTo>
                  <a:pt x="0" y="0"/>
                </a:moveTo>
                <a:lnTo>
                  <a:pt x="8781645" y="0"/>
                </a:lnTo>
                <a:lnTo>
                  <a:pt x="8781645" y="8781645"/>
                </a:lnTo>
                <a:lnTo>
                  <a:pt x="0" y="8781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7" name="Google Shape;227;p10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228" name="Google Shape;228;p10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29" name="Google Shape;229;p10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CF6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Fakty i mity</a:t>
              </a:r>
              <a:endParaRPr/>
            </a:p>
          </p:txBody>
        </p:sp>
      </p:grpSp>
      <p:sp>
        <p:nvSpPr>
          <p:cNvPr id="230" name="Google Shape;230;p10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31" name="Google Shape;231;p10"/>
          <p:cNvSpPr txBox="1"/>
          <p:nvPr/>
        </p:nvSpPr>
        <p:spPr>
          <a:xfrm>
            <a:off x="1325873" y="1887850"/>
            <a:ext cx="3967200" cy="15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25" u="none" cap="none" strike="noStrike">
                <a:solidFill>
                  <a:srgbClr val="FFFCF6"/>
                </a:solidFill>
                <a:latin typeface="Shrikhand"/>
                <a:ea typeface="Shrikhand"/>
                <a:cs typeface="Shrikhand"/>
                <a:sym typeface="Shrikhand"/>
              </a:rPr>
              <a:t>MIT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1325880" y="4143375"/>
            <a:ext cx="15635783" cy="1492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00" u="none" cap="none" strike="noStrike">
                <a:solidFill>
                  <a:srgbClr val="FFFCF6"/>
                </a:solidFill>
                <a:latin typeface="Quicksand"/>
                <a:ea typeface="Quicksand"/>
                <a:cs typeface="Quicksand"/>
                <a:sym typeface="Quicksand"/>
              </a:rPr>
              <a:t>„Osoby z niepełnosprawnością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00" u="none" cap="none" strike="noStrike">
                <a:solidFill>
                  <a:srgbClr val="FFFCF6"/>
                </a:solidFill>
                <a:latin typeface="Quicksand"/>
                <a:ea typeface="Quicksand"/>
                <a:cs typeface="Quicksand"/>
                <a:sym typeface="Quicksand"/>
              </a:rPr>
              <a:t>trzeba zawsze wyręczać.”</a:t>
            </a:r>
            <a:endParaRPr/>
          </a:p>
        </p:txBody>
      </p:sp>
      <p:grpSp>
        <p:nvGrpSpPr>
          <p:cNvPr id="233" name="Google Shape;233;p10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234" name="Google Shape;234;p10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35" name="Google Shape;235;p10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CF6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1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241" name="Google Shape;241;p11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42" name="Google Shape;242;p11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Fakty i mity</a:t>
              </a:r>
              <a:endParaRPr/>
            </a:p>
          </p:txBody>
        </p:sp>
      </p:grpSp>
      <p:sp>
        <p:nvSpPr>
          <p:cNvPr id="243" name="Google Shape;243;p11"/>
          <p:cNvSpPr txBox="1"/>
          <p:nvPr/>
        </p:nvSpPr>
        <p:spPr>
          <a:xfrm>
            <a:off x="1325873" y="3364225"/>
            <a:ext cx="7735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Najlepsza pomoc to:</a:t>
            </a:r>
            <a:endParaRPr/>
          </a:p>
        </p:txBody>
      </p:sp>
      <p:grpSp>
        <p:nvGrpSpPr>
          <p:cNvPr id="244" name="Google Shape;244;p11"/>
          <p:cNvGrpSpPr/>
          <p:nvPr/>
        </p:nvGrpSpPr>
        <p:grpSpPr>
          <a:xfrm>
            <a:off x="1224915" y="3878580"/>
            <a:ext cx="15818663" cy="2015719"/>
            <a:chOff x="0" y="0"/>
            <a:chExt cx="21091550" cy="2687625"/>
          </a:xfrm>
        </p:grpSpPr>
        <p:sp>
          <p:nvSpPr>
            <p:cNvPr id="245" name="Google Shape;245;p11"/>
            <p:cNvSpPr/>
            <p:nvPr/>
          </p:nvSpPr>
          <p:spPr>
            <a:xfrm>
              <a:off x="0" y="0"/>
              <a:ext cx="21091550" cy="2687625"/>
            </a:xfrm>
            <a:custGeom>
              <a:rect b="b" l="l" r="r" t="t"/>
              <a:pathLst>
                <a:path extrusionOk="0" h="2687625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2687625"/>
                  </a:lnTo>
                  <a:lnTo>
                    <a:pt x="0" y="2687625"/>
                  </a:lnTo>
                  <a:close/>
                </a:path>
              </a:pathLst>
            </a:custGeom>
            <a:blipFill rotWithShape="1">
              <a:blip r:embed="rId3">
                <a:alphaModFix amt="0"/>
              </a:blip>
              <a:stretch>
                <a:fillRect b="-342341" l="0" r="0" t="-342341"/>
              </a:stretch>
            </a:blipFill>
            <a:ln>
              <a:noFill/>
            </a:ln>
          </p:spPr>
        </p:sp>
        <p:sp>
          <p:nvSpPr>
            <p:cNvPr id="246" name="Google Shape;246;p11"/>
            <p:cNvSpPr txBox="1"/>
            <p:nvPr/>
          </p:nvSpPr>
          <p:spPr>
            <a:xfrm>
              <a:off x="0" y="0"/>
              <a:ext cx="21091550" cy="2687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998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600" u="none" cap="none" strike="noStrike">
                  <a:solidFill>
                    <a:srgbClr val="3C6CA8"/>
                  </a:solidFill>
                  <a:latin typeface="Shrikhand"/>
                  <a:ea typeface="Shrikhand"/>
                  <a:cs typeface="Shrikhand"/>
                  <a:sym typeface="Shrikhand"/>
                </a:rPr>
                <a:t>zapytać</a:t>
              </a:r>
              <a:endParaRPr/>
            </a:p>
          </p:txBody>
        </p:sp>
      </p:grpSp>
      <p:sp>
        <p:nvSpPr>
          <p:cNvPr id="247" name="Google Shape;247;p11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48" name="Google Shape;248;p11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249" name="Google Shape;249;p11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50" name="Google Shape;250;p11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  <p:sp>
        <p:nvSpPr>
          <p:cNvPr id="251" name="Google Shape;251;p11"/>
          <p:cNvSpPr txBox="1"/>
          <p:nvPr/>
        </p:nvSpPr>
        <p:spPr>
          <a:xfrm>
            <a:off x="1325880" y="1887855"/>
            <a:ext cx="3568303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125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FAKT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1325880" y="5817870"/>
            <a:ext cx="15635783" cy="1996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i uszanować odpowiedź.</a:t>
            </a:r>
            <a:endParaRPr/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9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Czasem „nie, dziękuję” też jest OK.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2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258" name="Google Shape;258;p12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59" name="Google Shape;259;p12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Szacunek</a:t>
              </a:r>
              <a:endParaRPr/>
            </a:p>
          </p:txBody>
        </p:sp>
      </p:grpSp>
      <p:sp>
        <p:nvSpPr>
          <p:cNvPr id="260" name="Google Shape;260;p12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61" name="Google Shape;261;p12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262" name="Google Shape;262;p12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63" name="Google Shape;263;p12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  <p:sp>
        <p:nvSpPr>
          <p:cNvPr id="264" name="Google Shape;264;p12"/>
          <p:cNvSpPr/>
          <p:nvPr/>
        </p:nvSpPr>
        <p:spPr>
          <a:xfrm>
            <a:off x="9312383" y="2427322"/>
            <a:ext cx="8686247" cy="6762398"/>
          </a:xfrm>
          <a:custGeom>
            <a:rect b="b" l="l" r="r" t="t"/>
            <a:pathLst>
              <a:path extrusionOk="0" h="6762398" w="8686247">
                <a:moveTo>
                  <a:pt x="0" y="0"/>
                </a:moveTo>
                <a:lnTo>
                  <a:pt x="8686248" y="0"/>
                </a:lnTo>
                <a:lnTo>
                  <a:pt x="8686248" y="6762398"/>
                </a:lnTo>
                <a:lnTo>
                  <a:pt x="0" y="67623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28447"/>
            </a:stretch>
          </a:blipFill>
          <a:ln>
            <a:noFill/>
          </a:ln>
        </p:spPr>
      </p:sp>
      <p:sp>
        <p:nvSpPr>
          <p:cNvPr id="265" name="Google Shape;265;p12"/>
          <p:cNvSpPr txBox="1"/>
          <p:nvPr/>
        </p:nvSpPr>
        <p:spPr>
          <a:xfrm>
            <a:off x="1325880" y="1906905"/>
            <a:ext cx="15635783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Można żartować</a:t>
            </a:r>
            <a:endParaRPr/>
          </a:p>
        </p:txBody>
      </p:sp>
      <p:sp>
        <p:nvSpPr>
          <p:cNvPr id="266" name="Google Shape;266;p12"/>
          <p:cNvSpPr txBox="1"/>
          <p:nvPr/>
        </p:nvSpPr>
        <p:spPr>
          <a:xfrm>
            <a:off x="1325880" y="3947160"/>
            <a:ext cx="9037500" cy="4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…z osobą </a:t>
            </a:r>
            <a:endParaRPr/>
          </a:p>
          <a:p>
            <a:pPr indent="0" lvl="0" marL="0" marR="0" rtl="0" algn="l">
              <a:lnSpc>
                <a:spcPct val="137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— jeśli jest na to miejsce i relacja.</a:t>
            </a:r>
            <a:endParaRPr b="1" i="0" sz="45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Ale nie żartujemy</a:t>
            </a:r>
            <a:endParaRPr/>
          </a:p>
          <a:p>
            <a:pPr indent="0" lvl="0" marL="0" marR="0" rtl="0" algn="l">
              <a:lnSpc>
                <a:spcPct val="137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z niepełnosprawności.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3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272" name="Google Shape;272;p13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73" name="Google Shape;273;p13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Działanie</a:t>
              </a: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75" name="Google Shape;275;p13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276" name="Google Shape;276;p13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77" name="Google Shape;277;p13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  <p:sp>
        <p:nvSpPr>
          <p:cNvPr id="278" name="Google Shape;278;p13"/>
          <p:cNvSpPr/>
          <p:nvPr/>
        </p:nvSpPr>
        <p:spPr>
          <a:xfrm>
            <a:off x="10042187" y="2530612"/>
            <a:ext cx="7217113" cy="6462893"/>
          </a:xfrm>
          <a:custGeom>
            <a:rect b="b" l="l" r="r" t="t"/>
            <a:pathLst>
              <a:path extrusionOk="0" h="6462893" w="7217113">
                <a:moveTo>
                  <a:pt x="0" y="0"/>
                </a:moveTo>
                <a:lnTo>
                  <a:pt x="7217113" y="0"/>
                </a:lnTo>
                <a:lnTo>
                  <a:pt x="7217113" y="6462893"/>
                </a:lnTo>
                <a:lnTo>
                  <a:pt x="0" y="6462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737" l="-14003" r="-14612" t="-22886"/>
            </a:stretch>
          </a:blipFill>
          <a:ln>
            <a:noFill/>
          </a:ln>
        </p:spPr>
      </p:sp>
      <p:sp>
        <p:nvSpPr>
          <p:cNvPr id="279" name="Google Shape;279;p13"/>
          <p:cNvSpPr txBox="1"/>
          <p:nvPr/>
        </p:nvSpPr>
        <p:spPr>
          <a:xfrm>
            <a:off x="1325880" y="1887855"/>
            <a:ext cx="15635783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Co możemy zrobić w szkole?</a:t>
            </a:r>
            <a:endParaRPr/>
          </a:p>
        </p:txBody>
      </p:sp>
      <p:sp>
        <p:nvSpPr>
          <p:cNvPr id="280" name="Google Shape;280;p13"/>
          <p:cNvSpPr txBox="1"/>
          <p:nvPr/>
        </p:nvSpPr>
        <p:spPr>
          <a:xfrm>
            <a:off x="1325880" y="3554730"/>
            <a:ext cx="7415700" cy="4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9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JA</a:t>
            </a:r>
            <a:endParaRPr/>
          </a:p>
          <a:p>
            <a:pPr indent="0" lvl="0" marL="0" marR="0" rtl="0" algn="l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9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pytam, zamiast zgadywać</a:t>
            </a:r>
            <a:endParaRPr/>
          </a:p>
          <a:p>
            <a:pPr indent="0" lvl="0" marL="0" marR="0" rtl="0" algn="l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9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nie wyśmiewam</a:t>
            </a:r>
            <a:endParaRPr/>
          </a:p>
          <a:p>
            <a:pPr indent="0" lvl="0" marL="0" marR="0" rtl="0" algn="l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9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reaguję, gdy ktoś rani</a:t>
            </a:r>
            <a:endParaRPr/>
          </a:p>
          <a:p>
            <a:pPr indent="0" lvl="0" marL="0" marR="0" rtl="0" algn="l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9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MY (klasa)</a:t>
            </a:r>
            <a:endParaRPr/>
          </a:p>
          <a:p>
            <a:pPr indent="0" lvl="0" marL="0" marR="0" rtl="0" algn="l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9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pilnujemy języka i żartów</a:t>
            </a:r>
            <a:endParaRPr/>
          </a:p>
          <a:p>
            <a:pPr indent="0" lvl="0" marL="0" marR="0" rtl="0" algn="l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9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robimy miejsce, nie presję</a:t>
            </a:r>
            <a:endParaRPr/>
          </a:p>
          <a:p>
            <a:pPr indent="0" lvl="0" marL="0" marR="0" rtl="0" algn="l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9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DOROŚLI</a:t>
            </a:r>
            <a:endParaRPr/>
          </a:p>
          <a:p>
            <a:pPr indent="0" lvl="0" marL="0" marR="0" rtl="0" algn="l">
              <a:lnSpc>
                <a:spcPct val="138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89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projektują i uczą tak, żeby było dostępnie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4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286" name="Google Shape;286;p14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87" name="Google Shape;287;p14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Na koniec</a:t>
              </a:r>
              <a:endParaRPr/>
            </a:p>
          </p:txBody>
        </p:sp>
      </p:grpSp>
      <p:sp>
        <p:nvSpPr>
          <p:cNvPr id="288" name="Google Shape;288;p14"/>
          <p:cNvSpPr txBox="1"/>
          <p:nvPr/>
        </p:nvSpPr>
        <p:spPr>
          <a:xfrm>
            <a:off x="1325880" y="1887855"/>
            <a:ext cx="15635783" cy="100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Jedno zdanie od Szymona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1325880" y="4006215"/>
            <a:ext cx="15635783" cy="1740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„Moja niepełnosprawność</a:t>
            </a:r>
            <a:endParaRPr/>
          </a:p>
          <a:p>
            <a:pPr indent="0" lvl="0" mar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nie znaczy, że trzeba mnie traktować inaczej.”</a:t>
            </a:r>
            <a:endParaRPr/>
          </a:p>
        </p:txBody>
      </p:sp>
      <p:sp>
        <p:nvSpPr>
          <p:cNvPr id="290" name="Google Shape;290;p14"/>
          <p:cNvSpPr txBox="1"/>
          <p:nvPr/>
        </p:nvSpPr>
        <p:spPr>
          <a:xfrm>
            <a:off x="1325880" y="8364855"/>
            <a:ext cx="15635783" cy="5939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Jak rozumiesz to zdanie?</a:t>
            </a:r>
            <a:endParaRPr/>
          </a:p>
        </p:txBody>
      </p:sp>
      <p:sp>
        <p:nvSpPr>
          <p:cNvPr id="291" name="Google Shape;291;p14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92" name="Google Shape;292;p14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293" name="Google Shape;293;p14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94" name="Google Shape;294;p14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5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300" name="Google Shape;300;p15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01" name="Google Shape;301;p15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Dla nauczyciela (opcjonalnie)</a:t>
              </a:r>
              <a:endParaRPr/>
            </a:p>
          </p:txBody>
        </p:sp>
      </p:grpSp>
      <p:sp>
        <p:nvSpPr>
          <p:cNvPr id="302" name="Google Shape;302;p15"/>
          <p:cNvSpPr txBox="1"/>
          <p:nvPr/>
        </p:nvSpPr>
        <p:spPr>
          <a:xfrm>
            <a:off x="1325880" y="1906905"/>
            <a:ext cx="15635783" cy="809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Pytania, które dobrze prowadzą rozmowę</a:t>
            </a:r>
            <a:endParaRPr/>
          </a:p>
        </p:txBody>
      </p:sp>
      <p:sp>
        <p:nvSpPr>
          <p:cNvPr id="303" name="Google Shape;303;p15"/>
          <p:cNvSpPr txBox="1"/>
          <p:nvPr/>
        </p:nvSpPr>
        <p:spPr>
          <a:xfrm>
            <a:off x="1325880" y="3838575"/>
            <a:ext cx="15635783" cy="43658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Co w tej historii jest „zwyczajne”, a co „trudne”?</a:t>
            </a:r>
            <a:endParaRPr/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Jak odróżnić pomoc od wyręczania?</a:t>
            </a:r>
            <a:endParaRPr/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Jakie bariery w naszej szkole można usunąć?</a:t>
            </a:r>
            <a:endParaRPr/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Jak reagować na żarty, które ranią?</a:t>
            </a:r>
            <a:endParaRPr/>
          </a:p>
        </p:txBody>
      </p:sp>
      <p:sp>
        <p:nvSpPr>
          <p:cNvPr id="304" name="Google Shape;304;p15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305" name="Google Shape;305;p15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306" name="Google Shape;306;p15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307" name="Google Shape;307;p15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/>
          <p:nvPr/>
        </p:nvSpPr>
        <p:spPr>
          <a:xfrm>
            <a:off x="8217376" y="8440794"/>
            <a:ext cx="1522329" cy="712837"/>
          </a:xfrm>
          <a:custGeom>
            <a:rect b="b" l="l" r="r" t="t"/>
            <a:pathLst>
              <a:path extrusionOk="0" h="712837" w="1522329">
                <a:moveTo>
                  <a:pt x="0" y="0"/>
                </a:moveTo>
                <a:lnTo>
                  <a:pt x="1522329" y="0"/>
                </a:lnTo>
                <a:lnTo>
                  <a:pt x="1522329" y="712836"/>
                </a:lnTo>
                <a:lnTo>
                  <a:pt x="0" y="7128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16"/>
          <p:cNvSpPr/>
          <p:nvPr/>
        </p:nvSpPr>
        <p:spPr>
          <a:xfrm>
            <a:off x="5953507" y="8283467"/>
            <a:ext cx="1623834" cy="1054655"/>
          </a:xfrm>
          <a:custGeom>
            <a:rect b="b" l="l" r="r" t="t"/>
            <a:pathLst>
              <a:path extrusionOk="0" h="1054655" w="1623834">
                <a:moveTo>
                  <a:pt x="0" y="0"/>
                </a:moveTo>
                <a:lnTo>
                  <a:pt x="1623833" y="0"/>
                </a:lnTo>
                <a:lnTo>
                  <a:pt x="1623833" y="1054655"/>
                </a:lnTo>
                <a:lnTo>
                  <a:pt x="0" y="1054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16"/>
          <p:cNvSpPr/>
          <p:nvPr/>
        </p:nvSpPr>
        <p:spPr>
          <a:xfrm>
            <a:off x="10200793" y="8086545"/>
            <a:ext cx="1970747" cy="1448499"/>
          </a:xfrm>
          <a:custGeom>
            <a:rect b="b" l="l" r="r" t="t"/>
            <a:pathLst>
              <a:path extrusionOk="0" h="1448499" w="1970747">
                <a:moveTo>
                  <a:pt x="0" y="0"/>
                </a:moveTo>
                <a:lnTo>
                  <a:pt x="1970747" y="0"/>
                </a:lnTo>
                <a:lnTo>
                  <a:pt x="1970747" y="1448499"/>
                </a:lnTo>
                <a:lnTo>
                  <a:pt x="0" y="1448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5" name="Google Shape;315;p16"/>
          <p:cNvSpPr txBox="1"/>
          <p:nvPr/>
        </p:nvSpPr>
        <p:spPr>
          <a:xfrm>
            <a:off x="2955808" y="7561444"/>
            <a:ext cx="12213431" cy="344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Projekt dofinansowany ze środków Państwowego Funduszu Rehabilitacji Osób Niepełnosprawnych</a:t>
            </a:r>
            <a:endParaRPr/>
          </a:p>
        </p:txBody>
      </p:sp>
      <p:sp>
        <p:nvSpPr>
          <p:cNvPr id="316" name="Google Shape;316;p16"/>
          <p:cNvSpPr txBox="1"/>
          <p:nvPr/>
        </p:nvSpPr>
        <p:spPr>
          <a:xfrm>
            <a:off x="7460686" y="4862512"/>
            <a:ext cx="3203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sng" cap="none" strike="noStrike">
                <a:solidFill>
                  <a:srgbClr val="3C6CA8"/>
                </a:solidFill>
                <a:latin typeface="Quicksand Medium"/>
                <a:ea typeface="Quicksand Medium"/>
                <a:cs typeface="Quicksand Medium"/>
                <a:sym typeface="Quicksand Medium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www.yeah.ngo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CFC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99" name="Google Shape;99;p2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0" name="Google Shape;100;p2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Zanim zaczniemy</a:t>
              </a:r>
              <a:endParaRPr/>
            </a:p>
          </p:txBody>
        </p:sp>
      </p:grpSp>
      <p:sp>
        <p:nvSpPr>
          <p:cNvPr id="101" name="Google Shape;101;p2"/>
          <p:cNvSpPr txBox="1"/>
          <p:nvPr/>
        </p:nvSpPr>
        <p:spPr>
          <a:xfrm>
            <a:off x="1325880" y="1897380"/>
            <a:ext cx="15635783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3 zasady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"/>
          <p:cNvSpPr/>
          <p:nvPr/>
        </p:nvSpPr>
        <p:spPr>
          <a:xfrm>
            <a:off x="10715195" y="2063128"/>
            <a:ext cx="6356958" cy="6356958"/>
          </a:xfrm>
          <a:custGeom>
            <a:rect b="b" l="l" r="r" t="t"/>
            <a:pathLst>
              <a:path extrusionOk="0" h="6356958" w="6356958">
                <a:moveTo>
                  <a:pt x="0" y="0"/>
                </a:moveTo>
                <a:lnTo>
                  <a:pt x="6356958" y="0"/>
                </a:lnTo>
                <a:lnTo>
                  <a:pt x="6356958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2"/>
          <p:cNvSpPr txBox="1"/>
          <p:nvPr/>
        </p:nvSpPr>
        <p:spPr>
          <a:xfrm>
            <a:off x="1325880" y="3750945"/>
            <a:ext cx="15635783" cy="3637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Słuchamy bez ocen</a:t>
            </a:r>
            <a:endParaRPr/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Nie żartujemy z niepełnosprawności</a:t>
            </a:r>
            <a:endParaRPr/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Pytamy, kiedy nie wiemy</a:t>
            </a:r>
            <a:endParaRPr/>
          </a:p>
        </p:txBody>
      </p:sp>
      <p:grpSp>
        <p:nvGrpSpPr>
          <p:cNvPr id="105" name="Google Shape;105;p2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106" name="Google Shape;106;p2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07" name="Google Shape;107;p2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14" name="Google Shape;114;p3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Podczas słuchania</a:t>
              </a:r>
              <a:endParaRPr/>
            </a:p>
          </p:txBody>
        </p:sp>
      </p:grpSp>
      <p:sp>
        <p:nvSpPr>
          <p:cNvPr id="115" name="Google Shape;115;p3"/>
          <p:cNvSpPr txBox="1"/>
          <p:nvPr/>
        </p:nvSpPr>
        <p:spPr>
          <a:xfrm>
            <a:off x="1325880" y="1897380"/>
            <a:ext cx="15635783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Zwróć uwagę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"/>
          <p:cNvSpPr/>
          <p:nvPr/>
        </p:nvSpPr>
        <p:spPr>
          <a:xfrm>
            <a:off x="10365404" y="1496867"/>
            <a:ext cx="7293266" cy="7293266"/>
          </a:xfrm>
          <a:custGeom>
            <a:rect b="b" l="l" r="r" t="t"/>
            <a:pathLst>
              <a:path extrusionOk="0" h="7293266" w="7293266">
                <a:moveTo>
                  <a:pt x="0" y="0"/>
                </a:moveTo>
                <a:lnTo>
                  <a:pt x="7293265" y="0"/>
                </a:lnTo>
                <a:lnTo>
                  <a:pt x="7293265" y="7293266"/>
                </a:lnTo>
                <a:lnTo>
                  <a:pt x="0" y="72932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3"/>
          <p:cNvSpPr txBox="1"/>
          <p:nvPr/>
        </p:nvSpPr>
        <p:spPr>
          <a:xfrm>
            <a:off x="1325880" y="3750945"/>
            <a:ext cx="15635783" cy="3637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1) Co było dla Ciebie nowe?</a:t>
            </a:r>
            <a:endParaRPr/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2) Co było trudne do wyobrażenia?</a:t>
            </a:r>
            <a:endParaRPr/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3) Co Cię zaskoczyło?</a:t>
            </a:r>
            <a:endParaRPr/>
          </a:p>
        </p:txBody>
      </p:sp>
      <p:grpSp>
        <p:nvGrpSpPr>
          <p:cNvPr id="119" name="Google Shape;119;p3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120" name="Google Shape;120;p3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21" name="Google Shape;121;p3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4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127" name="Google Shape;127;p4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28" name="Google Shape;128;p4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Teraz</a:t>
              </a:r>
              <a:endParaRPr/>
            </a:p>
          </p:txBody>
        </p:sp>
      </p:grpSp>
      <p:sp>
        <p:nvSpPr>
          <p:cNvPr id="129" name="Google Shape;129;p4"/>
          <p:cNvSpPr txBox="1"/>
          <p:nvPr/>
        </p:nvSpPr>
        <p:spPr>
          <a:xfrm>
            <a:off x="1325880" y="1897380"/>
            <a:ext cx="15635783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Słuchamy podcastu</a:t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12914504" y="1992249"/>
            <a:ext cx="773362" cy="773335"/>
            <a:chOff x="19" y="0"/>
            <a:chExt cx="1031150" cy="1031113"/>
          </a:xfrm>
        </p:grpSpPr>
        <p:sp>
          <p:nvSpPr>
            <p:cNvPr id="131" name="Google Shape;131;p4"/>
            <p:cNvSpPr/>
            <p:nvPr/>
          </p:nvSpPr>
          <p:spPr>
            <a:xfrm>
              <a:off x="12700" y="12700"/>
              <a:ext cx="1005840" cy="1005840"/>
            </a:xfrm>
            <a:custGeom>
              <a:rect b="b" l="l" r="r" t="t"/>
              <a:pathLst>
                <a:path extrusionOk="0" h="1005840" w="1005840">
                  <a:moveTo>
                    <a:pt x="0" y="1005840"/>
                  </a:moveTo>
                  <a:lnTo>
                    <a:pt x="502920" y="0"/>
                  </a:lnTo>
                  <a:lnTo>
                    <a:pt x="1005840" y="1005840"/>
                  </a:lnTo>
                  <a:close/>
                </a:path>
              </a:pathLst>
            </a:custGeom>
            <a:solidFill>
              <a:srgbClr val="FF3900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4"/>
            <p:cNvSpPr/>
            <p:nvPr/>
          </p:nvSpPr>
          <p:spPr>
            <a:xfrm>
              <a:off x="19" y="0"/>
              <a:ext cx="1031150" cy="1031113"/>
            </a:xfrm>
            <a:custGeom>
              <a:rect b="b" l="l" r="r" t="t"/>
              <a:pathLst>
                <a:path extrusionOk="0" h="1031113" w="1031150">
                  <a:moveTo>
                    <a:pt x="1378" y="1012825"/>
                  </a:moveTo>
                  <a:lnTo>
                    <a:pt x="504298" y="6985"/>
                  </a:lnTo>
                  <a:cubicBezTo>
                    <a:pt x="506457" y="2667"/>
                    <a:pt x="510902" y="0"/>
                    <a:pt x="515601" y="0"/>
                  </a:cubicBezTo>
                  <a:cubicBezTo>
                    <a:pt x="520300" y="0"/>
                    <a:pt x="524872" y="2667"/>
                    <a:pt x="526904" y="6985"/>
                  </a:cubicBezTo>
                  <a:lnTo>
                    <a:pt x="1029824" y="1012825"/>
                  </a:lnTo>
                  <a:cubicBezTo>
                    <a:pt x="1031729" y="1016762"/>
                    <a:pt x="1031602" y="1021461"/>
                    <a:pt x="1029316" y="1025144"/>
                  </a:cubicBezTo>
                  <a:cubicBezTo>
                    <a:pt x="1027030" y="1028827"/>
                    <a:pt x="1022966" y="1031113"/>
                    <a:pt x="1018521" y="1031113"/>
                  </a:cubicBezTo>
                  <a:lnTo>
                    <a:pt x="12681" y="1031113"/>
                  </a:lnTo>
                  <a:cubicBezTo>
                    <a:pt x="8236" y="1031113"/>
                    <a:pt x="4172" y="1028827"/>
                    <a:pt x="1886" y="1025144"/>
                  </a:cubicBezTo>
                  <a:cubicBezTo>
                    <a:pt x="-400" y="1021461"/>
                    <a:pt x="-654" y="1016762"/>
                    <a:pt x="1378" y="1012825"/>
                  </a:cubicBezTo>
                  <a:moveTo>
                    <a:pt x="24111" y="1024128"/>
                  </a:moveTo>
                  <a:lnTo>
                    <a:pt x="12681" y="1018540"/>
                  </a:lnTo>
                  <a:lnTo>
                    <a:pt x="12681" y="1005840"/>
                  </a:lnTo>
                  <a:lnTo>
                    <a:pt x="1018521" y="1005840"/>
                  </a:lnTo>
                  <a:lnTo>
                    <a:pt x="1018521" y="1018540"/>
                  </a:lnTo>
                  <a:lnTo>
                    <a:pt x="1007218" y="1024255"/>
                  </a:lnTo>
                  <a:lnTo>
                    <a:pt x="504298" y="18415"/>
                  </a:lnTo>
                  <a:lnTo>
                    <a:pt x="515601" y="12700"/>
                  </a:lnTo>
                  <a:lnTo>
                    <a:pt x="526904" y="18415"/>
                  </a:lnTo>
                  <a:lnTo>
                    <a:pt x="23984" y="1024255"/>
                  </a:lnTo>
                  <a:close/>
                </a:path>
              </a:pathLst>
            </a:custGeom>
            <a:solidFill>
              <a:srgbClr val="1F3A5F"/>
            </a:soli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13884135" y="1878330"/>
            <a:ext cx="5486400" cy="1097280"/>
            <a:chOff x="0" y="0"/>
            <a:chExt cx="7315200" cy="1463040"/>
          </a:xfrm>
        </p:grpSpPr>
        <p:sp>
          <p:nvSpPr>
            <p:cNvPr id="134" name="Google Shape;134;p4"/>
            <p:cNvSpPr/>
            <p:nvPr/>
          </p:nvSpPr>
          <p:spPr>
            <a:xfrm>
              <a:off x="0" y="0"/>
              <a:ext cx="7315200" cy="1463040"/>
            </a:xfrm>
            <a:custGeom>
              <a:rect b="b" l="l" r="r" t="t"/>
              <a:pathLst>
                <a:path extrusionOk="0" h="1463040" w="7315200">
                  <a:moveTo>
                    <a:pt x="0" y="0"/>
                  </a:moveTo>
                  <a:lnTo>
                    <a:pt x="7315200" y="0"/>
                  </a:lnTo>
                  <a:lnTo>
                    <a:pt x="7315200" y="1463040"/>
                  </a:lnTo>
                  <a:lnTo>
                    <a:pt x="0" y="14630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35" name="Google Shape;135;p4"/>
            <p:cNvSpPr txBox="1"/>
            <p:nvPr/>
          </p:nvSpPr>
          <p:spPr>
            <a:xfrm>
              <a:off x="0" y="0"/>
              <a:ext cx="7315200" cy="1463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500" u="none" cap="none" strike="noStrike">
                  <a:solidFill>
                    <a:srgbClr val="3C6CA8"/>
                  </a:solidFill>
                  <a:latin typeface="Quicksand"/>
                  <a:ea typeface="Quicksand"/>
                  <a:cs typeface="Quicksand"/>
                  <a:sym typeface="Quicksand"/>
                </a:rPr>
                <a:t>10 minut</a:t>
              </a:r>
              <a:endParaRPr/>
            </a:p>
          </p:txBody>
        </p:sp>
      </p:grpSp>
      <p:sp>
        <p:nvSpPr>
          <p:cNvPr id="136" name="Google Shape;136;p4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EAB2BB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37" name="Google Shape;137;p4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138" name="Google Shape;138;p4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39" name="Google Shape;139;p4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  <p:sp>
        <p:nvSpPr>
          <p:cNvPr id="140" name="Google Shape;140;p4"/>
          <p:cNvSpPr txBox="1"/>
          <p:nvPr/>
        </p:nvSpPr>
        <p:spPr>
          <a:xfrm>
            <a:off x="4830300" y="4787650"/>
            <a:ext cx="8627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38000"/>
              </a:lnSpc>
              <a:spcBef>
                <a:spcPts val="4200"/>
              </a:spcBef>
              <a:spcAft>
                <a:spcPts val="4200"/>
              </a:spcAft>
              <a:buNone/>
            </a:pPr>
            <a:r>
              <a:rPr b="1" lang="en-US" sz="10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PODCAST</a:t>
            </a:r>
            <a:endParaRPr b="1" sz="10000" u="sng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6CA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146" name="Google Shape;146;p5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147" name="Google Shape;147;p5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CF6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O Szymonie</a:t>
              </a:r>
              <a:endParaRPr/>
            </a:p>
          </p:txBody>
        </p:sp>
      </p:grpSp>
      <p:sp>
        <p:nvSpPr>
          <p:cNvPr id="148" name="Google Shape;148;p5"/>
          <p:cNvSpPr txBox="1"/>
          <p:nvPr/>
        </p:nvSpPr>
        <p:spPr>
          <a:xfrm>
            <a:off x="1325880" y="1857375"/>
            <a:ext cx="15635783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800" u="none" cap="none" strike="noStrike">
                <a:solidFill>
                  <a:srgbClr val="FFFCF6"/>
                </a:solidFill>
                <a:latin typeface="Shrikhand"/>
                <a:ea typeface="Shrikhand"/>
                <a:cs typeface="Shrikhand"/>
                <a:sym typeface="Shrikhand"/>
              </a:rPr>
              <a:t>Jedno zdanie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325880" y="3750945"/>
            <a:ext cx="15635783" cy="1437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CF6"/>
                </a:solidFill>
                <a:latin typeface="Quicksand"/>
                <a:ea typeface="Quicksand"/>
                <a:cs typeface="Quicksand"/>
                <a:sym typeface="Quicksand"/>
              </a:rPr>
              <a:t>Szymon urodził się z rozszczepem kręgosłupa</a:t>
            </a:r>
            <a:endParaRPr/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CF6"/>
                </a:solidFill>
                <a:latin typeface="Quicksand"/>
                <a:ea typeface="Quicksand"/>
                <a:cs typeface="Quicksand"/>
                <a:sym typeface="Quicksand"/>
              </a:rPr>
              <a:t>(spina bifida) i porusza się na wózku.</a:t>
            </a: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1234440" y="3400425"/>
            <a:ext cx="3017520" cy="57150"/>
          </a:xfrm>
          <a:custGeom>
            <a:rect b="b" l="l" r="r" t="t"/>
            <a:pathLst>
              <a:path extrusionOk="0" h="76200" w="4023360">
                <a:moveTo>
                  <a:pt x="0" y="0"/>
                </a:moveTo>
                <a:lnTo>
                  <a:pt x="4023360" y="0"/>
                </a:lnTo>
                <a:lnTo>
                  <a:pt x="4023360" y="76200"/>
                </a:lnTo>
                <a:lnTo>
                  <a:pt x="0" y="762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1" name="Google Shape;151;p5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52" name="Google Shape;152;p5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153" name="Google Shape;153;p5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noFill/>
            <a:ln>
              <a:noFill/>
            </a:ln>
          </p:spPr>
        </p:sp>
        <p:sp>
          <p:nvSpPr>
            <p:cNvPr id="154" name="Google Shape;154;p5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AFCFC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6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160" name="Google Shape;160;p6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61" name="Google Shape;161;p6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Co mówi Szymon</a:t>
              </a:r>
              <a:endParaRPr/>
            </a:p>
          </p:txBody>
        </p:sp>
      </p:grpSp>
      <p:sp>
        <p:nvSpPr>
          <p:cNvPr id="162" name="Google Shape;162;p6"/>
          <p:cNvSpPr txBox="1"/>
          <p:nvPr/>
        </p:nvSpPr>
        <p:spPr>
          <a:xfrm>
            <a:off x="1224915" y="1945079"/>
            <a:ext cx="15635783" cy="1047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Wózek = samodzielność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325880" y="3760470"/>
            <a:ext cx="15635783" cy="3349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Na początku bał się, że wózek to „coś złego”.</a:t>
            </a:r>
            <a:endParaRPr/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9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Po kilku dniach poczuł ulgę:</a:t>
            </a:r>
            <a:endParaRPr/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łatwiej było wyjść, mniej się męczył</a:t>
            </a:r>
            <a:endParaRPr/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i mógł być bardziej samodzielny.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65" name="Google Shape;165;p6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166" name="Google Shape;166;p6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67" name="Google Shape;167;p6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7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173" name="Google Shape;173;p7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74" name="Google Shape;174;p7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Drogowskazy do rozmowy</a:t>
              </a:r>
              <a:endParaRPr/>
            </a:p>
          </p:txBody>
        </p:sp>
      </p:grpSp>
      <p:sp>
        <p:nvSpPr>
          <p:cNvPr id="175" name="Google Shape;175;p7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76" name="Google Shape;176;p7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177" name="Google Shape;177;p7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78" name="Google Shape;178;p7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  <p:sp>
        <p:nvSpPr>
          <p:cNvPr id="179" name="Google Shape;179;p7"/>
          <p:cNvSpPr/>
          <p:nvPr/>
        </p:nvSpPr>
        <p:spPr>
          <a:xfrm>
            <a:off x="11530375" y="6370562"/>
            <a:ext cx="6356958" cy="2403868"/>
          </a:xfrm>
          <a:custGeom>
            <a:rect b="b" l="l" r="r" t="t"/>
            <a:pathLst>
              <a:path extrusionOk="0" h="2403868" w="6356958">
                <a:moveTo>
                  <a:pt x="0" y="0"/>
                </a:moveTo>
                <a:lnTo>
                  <a:pt x="6356959" y="0"/>
                </a:lnTo>
                <a:lnTo>
                  <a:pt x="6356959" y="2403868"/>
                </a:lnTo>
                <a:lnTo>
                  <a:pt x="0" y="24038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506" l="0" r="0" t="-91931"/>
            </a:stretch>
          </a:blipFill>
          <a:ln>
            <a:noFill/>
          </a:ln>
        </p:spPr>
      </p:sp>
      <p:sp>
        <p:nvSpPr>
          <p:cNvPr id="180" name="Google Shape;180;p7"/>
          <p:cNvSpPr txBox="1"/>
          <p:nvPr/>
        </p:nvSpPr>
        <p:spPr>
          <a:xfrm>
            <a:off x="1325880" y="2072275"/>
            <a:ext cx="15635783" cy="866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3 rzeczy, które warto zapamiętać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1325880" y="4223125"/>
            <a:ext cx="15635783" cy="3349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Niepełnosprawność to część życia — nie cała osoba.</a:t>
            </a:r>
            <a:endParaRPr/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9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Najbardziej bolą bariery tworzone przez otoczenie.</a:t>
            </a:r>
            <a:endParaRPr/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9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• Pomoc jest dobra, kiedy nie jest „na siłę”.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8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187" name="Google Shape;187;p8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88" name="Google Shape;188;p8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Rozmowa</a:t>
              </a:r>
              <a:endParaRPr/>
            </a:p>
          </p:txBody>
        </p:sp>
      </p:grpSp>
      <p:sp>
        <p:nvSpPr>
          <p:cNvPr id="189" name="Google Shape;189;p8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90" name="Google Shape;190;p8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191" name="Google Shape;191;p8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192" name="Google Shape;192;p8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  <p:sp>
        <p:nvSpPr>
          <p:cNvPr id="193" name="Google Shape;193;p8"/>
          <p:cNvSpPr/>
          <p:nvPr/>
        </p:nvSpPr>
        <p:spPr>
          <a:xfrm>
            <a:off x="10464541" y="1339444"/>
            <a:ext cx="7918856" cy="7918856"/>
          </a:xfrm>
          <a:custGeom>
            <a:rect b="b" l="l" r="r" t="t"/>
            <a:pathLst>
              <a:path extrusionOk="0" h="7918856" w="7918856">
                <a:moveTo>
                  <a:pt x="0" y="0"/>
                </a:moveTo>
                <a:lnTo>
                  <a:pt x="7918857" y="0"/>
                </a:lnTo>
                <a:lnTo>
                  <a:pt x="7918857" y="7918856"/>
                </a:lnTo>
                <a:lnTo>
                  <a:pt x="0" y="7918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8"/>
          <p:cNvSpPr txBox="1"/>
          <p:nvPr/>
        </p:nvSpPr>
        <p:spPr>
          <a:xfrm>
            <a:off x="1325880" y="1763809"/>
            <a:ext cx="15635783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Co Cię poruszyło?</a:t>
            </a:r>
            <a:endParaRPr/>
          </a:p>
        </p:txBody>
      </p:sp>
      <p:sp>
        <p:nvSpPr>
          <p:cNvPr id="195" name="Google Shape;195;p8"/>
          <p:cNvSpPr txBox="1"/>
          <p:nvPr/>
        </p:nvSpPr>
        <p:spPr>
          <a:xfrm>
            <a:off x="1325880" y="4025265"/>
            <a:ext cx="15635783" cy="217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Jedno zdanie. Jedna myśl.</a:t>
            </a:r>
            <a:endParaRPr/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200" u="none" cap="none" strike="noStrike">
              <a:solidFill>
                <a:srgbClr val="3C6CA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7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3C6CA8"/>
                </a:solidFill>
                <a:latin typeface="Quicksand"/>
                <a:ea typeface="Quicksand"/>
                <a:cs typeface="Quicksand"/>
                <a:sym typeface="Quicksand"/>
              </a:rPr>
              <a:t>Możesz też powiedzieć: „Nie wiem”.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6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9"/>
          <p:cNvGrpSpPr/>
          <p:nvPr/>
        </p:nvGrpSpPr>
        <p:grpSpPr>
          <a:xfrm>
            <a:off x="1234440" y="960120"/>
            <a:ext cx="15818663" cy="548640"/>
            <a:chOff x="0" y="0"/>
            <a:chExt cx="21091550" cy="731520"/>
          </a:xfrm>
        </p:grpSpPr>
        <p:sp>
          <p:nvSpPr>
            <p:cNvPr id="201" name="Google Shape;201;p9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02" name="Google Shape;202;p9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Wspólne rozumienie</a:t>
              </a:r>
              <a:endParaRPr/>
            </a:p>
          </p:txBody>
        </p:sp>
      </p:grpSp>
      <p:sp>
        <p:nvSpPr>
          <p:cNvPr id="203" name="Google Shape;203;p9"/>
          <p:cNvSpPr txBox="1"/>
          <p:nvPr/>
        </p:nvSpPr>
        <p:spPr>
          <a:xfrm>
            <a:off x="1325880" y="1811507"/>
            <a:ext cx="15635783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00" u="none" cap="none" strike="noStrike">
                <a:solidFill>
                  <a:srgbClr val="3C6CA8"/>
                </a:solidFill>
                <a:latin typeface="Shrikhand"/>
                <a:ea typeface="Shrikhand"/>
                <a:cs typeface="Shrikhand"/>
                <a:sym typeface="Shrikhand"/>
              </a:rPr>
              <a:t>Bariery</a:t>
            </a:r>
            <a:endParaRPr/>
          </a:p>
        </p:txBody>
      </p:sp>
      <p:grpSp>
        <p:nvGrpSpPr>
          <p:cNvPr id="204" name="Google Shape;204;p9"/>
          <p:cNvGrpSpPr/>
          <p:nvPr/>
        </p:nvGrpSpPr>
        <p:grpSpPr>
          <a:xfrm>
            <a:off x="1234440" y="3627596"/>
            <a:ext cx="7772172" cy="830104"/>
            <a:chOff x="0" y="-9525"/>
            <a:chExt cx="10362896" cy="1106805"/>
          </a:xfrm>
        </p:grpSpPr>
        <p:sp>
          <p:nvSpPr>
            <p:cNvPr id="205" name="Google Shape;205;p9"/>
            <p:cNvSpPr/>
            <p:nvPr/>
          </p:nvSpPr>
          <p:spPr>
            <a:xfrm>
              <a:off x="0" y="0"/>
              <a:ext cx="10362896" cy="1097280"/>
            </a:xfrm>
            <a:custGeom>
              <a:rect b="b" l="l" r="r" t="t"/>
              <a:pathLst>
                <a:path extrusionOk="0" h="1097280" w="10362896">
                  <a:moveTo>
                    <a:pt x="0" y="0"/>
                  </a:moveTo>
                  <a:lnTo>
                    <a:pt x="10362896" y="0"/>
                  </a:lnTo>
                  <a:lnTo>
                    <a:pt x="10362896" y="1097280"/>
                  </a:lnTo>
                  <a:lnTo>
                    <a:pt x="0" y="10972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06" name="Google Shape;206;p9"/>
            <p:cNvSpPr txBox="1"/>
            <p:nvPr/>
          </p:nvSpPr>
          <p:spPr>
            <a:xfrm>
              <a:off x="0" y="-9525"/>
              <a:ext cx="10362895" cy="1106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Bariery w przestrzeni</a:t>
              </a:r>
              <a:endParaRPr/>
            </a:p>
          </p:txBody>
        </p:sp>
      </p:grpSp>
      <p:sp>
        <p:nvSpPr>
          <p:cNvPr id="207" name="Google Shape;207;p9"/>
          <p:cNvSpPr/>
          <p:nvPr/>
        </p:nvSpPr>
        <p:spPr>
          <a:xfrm>
            <a:off x="1234440" y="4370070"/>
            <a:ext cx="2880360" cy="38100"/>
          </a:xfrm>
          <a:custGeom>
            <a:rect b="b" l="l" r="r" t="t"/>
            <a:pathLst>
              <a:path extrusionOk="0" h="50800" w="3840480">
                <a:moveTo>
                  <a:pt x="0" y="0"/>
                </a:moveTo>
                <a:lnTo>
                  <a:pt x="3840480" y="0"/>
                </a:lnTo>
                <a:lnTo>
                  <a:pt x="384048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08" name="Google Shape;208;p9"/>
          <p:cNvGrpSpPr/>
          <p:nvPr/>
        </p:nvGrpSpPr>
        <p:grpSpPr>
          <a:xfrm>
            <a:off x="1234440" y="4559141"/>
            <a:ext cx="7772172" cy="4699159"/>
            <a:chOff x="0" y="-47625"/>
            <a:chExt cx="10362896" cy="6265545"/>
          </a:xfrm>
        </p:grpSpPr>
        <p:sp>
          <p:nvSpPr>
            <p:cNvPr id="209" name="Google Shape;209;p9"/>
            <p:cNvSpPr/>
            <p:nvPr/>
          </p:nvSpPr>
          <p:spPr>
            <a:xfrm>
              <a:off x="0" y="0"/>
              <a:ext cx="10362896" cy="6217920"/>
            </a:xfrm>
            <a:custGeom>
              <a:rect b="b" l="l" r="r" t="t"/>
              <a:pathLst>
                <a:path extrusionOk="0" h="6217920" w="10362896">
                  <a:moveTo>
                    <a:pt x="0" y="0"/>
                  </a:moveTo>
                  <a:lnTo>
                    <a:pt x="10362896" y="0"/>
                  </a:lnTo>
                  <a:lnTo>
                    <a:pt x="10362896" y="6217920"/>
                  </a:lnTo>
                  <a:lnTo>
                    <a:pt x="0" y="62179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10" name="Google Shape;210;p9"/>
            <p:cNvSpPr txBox="1"/>
            <p:nvPr/>
          </p:nvSpPr>
          <p:spPr>
            <a:xfrm>
              <a:off x="0" y="-47625"/>
              <a:ext cx="10362895" cy="6265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7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3900"/>
                  </a:solidFill>
                  <a:latin typeface="Quicksand"/>
                  <a:ea typeface="Quicksand"/>
                  <a:cs typeface="Quicksand"/>
                  <a:sym typeface="Quicksand"/>
                </a:rPr>
                <a:t>• schody bez podjazdu</a:t>
              </a:r>
              <a:endParaRPr/>
            </a:p>
            <a:p>
              <a:pPr indent="0" lvl="0" marL="0" marR="0" rtl="0" algn="l">
                <a:lnSpc>
                  <a:spcPct val="137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3900"/>
                  </a:solidFill>
                  <a:latin typeface="Quicksand"/>
                  <a:ea typeface="Quicksand"/>
                  <a:cs typeface="Quicksand"/>
                  <a:sym typeface="Quicksand"/>
                </a:rPr>
                <a:t>• brak windy</a:t>
              </a:r>
              <a:endParaRPr/>
            </a:p>
            <a:p>
              <a:pPr indent="0" lvl="0" marL="0" marR="0" rtl="0" algn="l">
                <a:lnSpc>
                  <a:spcPct val="137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3900"/>
                  </a:solidFill>
                  <a:latin typeface="Quicksand"/>
                  <a:ea typeface="Quicksand"/>
                  <a:cs typeface="Quicksand"/>
                  <a:sym typeface="Quicksand"/>
                </a:rPr>
                <a:t>• wąskie drzwi</a:t>
              </a:r>
              <a:endParaRPr/>
            </a:p>
            <a:p>
              <a:pPr indent="0" lvl="0" marL="0" marR="0" rtl="0" algn="l">
                <a:lnSpc>
                  <a:spcPct val="137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3900"/>
                  </a:solidFill>
                  <a:latin typeface="Quicksand"/>
                  <a:ea typeface="Quicksand"/>
                  <a:cs typeface="Quicksand"/>
                  <a:sym typeface="Quicksand"/>
                </a:rPr>
                <a:t>• brak dostępnej toalety</a:t>
              </a:r>
              <a:endParaRPr/>
            </a:p>
          </p:txBody>
        </p:sp>
      </p:grpSp>
      <p:grpSp>
        <p:nvGrpSpPr>
          <p:cNvPr id="211" name="Google Shape;211;p9"/>
          <p:cNvGrpSpPr/>
          <p:nvPr/>
        </p:nvGrpSpPr>
        <p:grpSpPr>
          <a:xfrm>
            <a:off x="9601200" y="3627596"/>
            <a:ext cx="7772172" cy="830104"/>
            <a:chOff x="0" y="-9525"/>
            <a:chExt cx="10362896" cy="1106805"/>
          </a:xfrm>
        </p:grpSpPr>
        <p:sp>
          <p:nvSpPr>
            <p:cNvPr id="212" name="Google Shape;212;p9"/>
            <p:cNvSpPr/>
            <p:nvPr/>
          </p:nvSpPr>
          <p:spPr>
            <a:xfrm>
              <a:off x="0" y="0"/>
              <a:ext cx="10362896" cy="1097280"/>
            </a:xfrm>
            <a:custGeom>
              <a:rect b="b" l="l" r="r" t="t"/>
              <a:pathLst>
                <a:path extrusionOk="0" h="1097280" w="10362896">
                  <a:moveTo>
                    <a:pt x="0" y="0"/>
                  </a:moveTo>
                  <a:lnTo>
                    <a:pt x="10362896" y="0"/>
                  </a:lnTo>
                  <a:lnTo>
                    <a:pt x="10362896" y="1097280"/>
                  </a:lnTo>
                  <a:lnTo>
                    <a:pt x="0" y="10972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13" name="Google Shape;213;p9"/>
            <p:cNvSpPr txBox="1"/>
            <p:nvPr/>
          </p:nvSpPr>
          <p:spPr>
            <a:xfrm>
              <a:off x="0" y="-9525"/>
              <a:ext cx="10362895" cy="1106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Bariery w zachowaniu</a:t>
              </a:r>
              <a:endParaRPr/>
            </a:p>
          </p:txBody>
        </p:sp>
      </p:grpSp>
      <p:sp>
        <p:nvSpPr>
          <p:cNvPr id="214" name="Google Shape;214;p9"/>
          <p:cNvSpPr/>
          <p:nvPr/>
        </p:nvSpPr>
        <p:spPr>
          <a:xfrm>
            <a:off x="9601200" y="4370070"/>
            <a:ext cx="2880360" cy="38100"/>
          </a:xfrm>
          <a:custGeom>
            <a:rect b="b" l="l" r="r" t="t"/>
            <a:pathLst>
              <a:path extrusionOk="0" h="50800" w="3840480">
                <a:moveTo>
                  <a:pt x="0" y="0"/>
                </a:moveTo>
                <a:lnTo>
                  <a:pt x="3840480" y="0"/>
                </a:lnTo>
                <a:lnTo>
                  <a:pt x="3840480" y="50800"/>
                </a:lnTo>
                <a:lnTo>
                  <a:pt x="0" y="508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15" name="Google Shape;215;p9"/>
          <p:cNvGrpSpPr/>
          <p:nvPr/>
        </p:nvGrpSpPr>
        <p:grpSpPr>
          <a:xfrm>
            <a:off x="9601200" y="4559141"/>
            <a:ext cx="7772172" cy="4699159"/>
            <a:chOff x="0" y="-47625"/>
            <a:chExt cx="10362896" cy="6265545"/>
          </a:xfrm>
        </p:grpSpPr>
        <p:sp>
          <p:nvSpPr>
            <p:cNvPr id="216" name="Google Shape;216;p9"/>
            <p:cNvSpPr/>
            <p:nvPr/>
          </p:nvSpPr>
          <p:spPr>
            <a:xfrm>
              <a:off x="0" y="0"/>
              <a:ext cx="10362896" cy="6217920"/>
            </a:xfrm>
            <a:custGeom>
              <a:rect b="b" l="l" r="r" t="t"/>
              <a:pathLst>
                <a:path extrusionOk="0" h="6217920" w="10362896">
                  <a:moveTo>
                    <a:pt x="0" y="0"/>
                  </a:moveTo>
                  <a:lnTo>
                    <a:pt x="10362896" y="0"/>
                  </a:lnTo>
                  <a:lnTo>
                    <a:pt x="10362896" y="6217920"/>
                  </a:lnTo>
                  <a:lnTo>
                    <a:pt x="0" y="62179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17" name="Google Shape;217;p9"/>
            <p:cNvSpPr txBox="1"/>
            <p:nvPr/>
          </p:nvSpPr>
          <p:spPr>
            <a:xfrm>
              <a:off x="0" y="-47625"/>
              <a:ext cx="10362895" cy="6265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37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3900"/>
                  </a:solidFill>
                  <a:latin typeface="Quicksand"/>
                  <a:ea typeface="Quicksand"/>
                  <a:cs typeface="Quicksand"/>
                  <a:sym typeface="Quicksand"/>
                </a:rPr>
                <a:t>• wyśmiewanie</a:t>
              </a:r>
              <a:endParaRPr/>
            </a:p>
            <a:p>
              <a:pPr indent="0" lvl="0" marL="0" marR="0" rtl="0" algn="l">
                <a:lnSpc>
                  <a:spcPct val="137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3900"/>
                  </a:solidFill>
                  <a:latin typeface="Quicksand"/>
                  <a:ea typeface="Quicksand"/>
                  <a:cs typeface="Quicksand"/>
                  <a:sym typeface="Quicksand"/>
                </a:rPr>
                <a:t>• litość zamiast szacunku</a:t>
              </a:r>
              <a:endParaRPr/>
            </a:p>
            <a:p>
              <a:pPr indent="0" lvl="0" marL="0" marR="0" rtl="0" algn="l">
                <a:lnSpc>
                  <a:spcPct val="137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3900"/>
                  </a:solidFill>
                  <a:latin typeface="Quicksand"/>
                  <a:ea typeface="Quicksand"/>
                  <a:cs typeface="Quicksand"/>
                  <a:sym typeface="Quicksand"/>
                </a:rPr>
                <a:t>• pomaganie bez pytania</a:t>
              </a:r>
              <a:endParaRPr/>
            </a:p>
            <a:p>
              <a:pPr indent="0" lvl="0" marL="0" marR="0" rtl="0" algn="l">
                <a:lnSpc>
                  <a:spcPct val="1379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FF3900"/>
                  </a:solidFill>
                  <a:latin typeface="Quicksand"/>
                  <a:ea typeface="Quicksand"/>
                  <a:cs typeface="Quicksand"/>
                  <a:sym typeface="Quicksand"/>
                </a:rPr>
                <a:t>• mówienie „za kogoś”</a:t>
              </a:r>
              <a:endParaRPr/>
            </a:p>
          </p:txBody>
        </p:sp>
      </p:grpSp>
      <p:sp>
        <p:nvSpPr>
          <p:cNvPr id="218" name="Google Shape;218;p9"/>
          <p:cNvSpPr/>
          <p:nvPr/>
        </p:nvSpPr>
        <p:spPr>
          <a:xfrm>
            <a:off x="1234440" y="8974455"/>
            <a:ext cx="15818644" cy="19050"/>
          </a:xfrm>
          <a:custGeom>
            <a:rect b="b" l="l" r="r" t="t"/>
            <a:pathLst>
              <a:path extrusionOk="0" h="25400" w="21091525">
                <a:moveTo>
                  <a:pt x="0" y="0"/>
                </a:moveTo>
                <a:lnTo>
                  <a:pt x="21091525" y="0"/>
                </a:lnTo>
                <a:lnTo>
                  <a:pt x="2109152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B78FD6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219" name="Google Shape;219;p9"/>
          <p:cNvGrpSpPr/>
          <p:nvPr/>
        </p:nvGrpSpPr>
        <p:grpSpPr>
          <a:xfrm>
            <a:off x="1234440" y="9189720"/>
            <a:ext cx="15818663" cy="548640"/>
            <a:chOff x="0" y="0"/>
            <a:chExt cx="21091550" cy="731520"/>
          </a:xfrm>
        </p:grpSpPr>
        <p:sp>
          <p:nvSpPr>
            <p:cNvPr id="220" name="Google Shape;220;p9"/>
            <p:cNvSpPr/>
            <p:nvPr/>
          </p:nvSpPr>
          <p:spPr>
            <a:xfrm>
              <a:off x="0" y="0"/>
              <a:ext cx="21091550" cy="731520"/>
            </a:xfrm>
            <a:custGeom>
              <a:rect b="b" l="l" r="r" t="t"/>
              <a:pathLst>
                <a:path extrusionOk="0" h="731520" w="21091550">
                  <a:moveTo>
                    <a:pt x="0" y="0"/>
                  </a:moveTo>
                  <a:lnTo>
                    <a:pt x="21091550" y="0"/>
                  </a:lnTo>
                  <a:lnTo>
                    <a:pt x="21091550" y="731520"/>
                  </a:lnTo>
                  <a:lnTo>
                    <a:pt x="0" y="7315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221" name="Google Shape;221;p9"/>
            <p:cNvSpPr txBox="1"/>
            <p:nvPr/>
          </p:nvSpPr>
          <p:spPr>
            <a:xfrm>
              <a:off x="0" y="0"/>
              <a:ext cx="21091550" cy="731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3C6CA8"/>
                  </a:solidFill>
                  <a:latin typeface="Quicksand Medium"/>
                  <a:ea typeface="Quicksand Medium"/>
                  <a:cs typeface="Quicksand Medium"/>
                  <a:sym typeface="Quicksand Medium"/>
                </a:rPr>
                <a:t>Bez Filtrów - zrozumieć niepełnosprawność — edukacja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